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104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3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2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560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6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0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29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42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4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7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8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5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69A67E2-79F9-4F2E-8344-0A9E283F9A85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42FB7BA-6CEB-41C7-868F-5C750571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12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093581"/>
          </a:xfrm>
        </p:spPr>
        <p:txBody>
          <a:bodyPr>
            <a:normAutofit/>
          </a:bodyPr>
          <a:lstStyle/>
          <a:p>
            <a:r>
              <a:rPr lang="en-US" sz="4000" dirty="0"/>
              <a:t>HKN ECE 310 Quiz 6 Review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Corey Snyder</a:t>
            </a:r>
          </a:p>
        </p:txBody>
      </p:sp>
    </p:spTree>
    <p:extLst>
      <p:ext uri="{BB962C8B-B14F-4D97-AF65-F5344CB8AC3E}">
        <p14:creationId xmlns:p14="http://schemas.microsoft.com/office/powerpoint/2010/main" val="320614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Decimation in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Reverse of Decimation of Time</a:t>
                </a:r>
              </a:p>
              <a:p>
                <a:r>
                  <a:rPr lang="en-US" dirty="0"/>
                  <a:t>Compute points over entire DFT in even and odd groups</a:t>
                </a:r>
              </a:p>
              <a:p>
                <a:pPr lvl="1"/>
                <a:r>
                  <a:rPr lang="en-US" dirty="0"/>
                  <a:t>DIT divides even and odd groups </a:t>
                </a:r>
                <a:r>
                  <a:rPr lang="en-US" i="1" dirty="0"/>
                  <a:t>then</a:t>
                </a:r>
                <a:r>
                  <a:rPr lang="en-US" dirty="0"/>
                  <a:t> computes points over smaller groups</a:t>
                </a:r>
              </a:p>
              <a:p>
                <a:r>
                  <a:rPr lang="en-US" dirty="0"/>
                  <a:t>Even k’s: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Odd k’s: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61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Butterfly Structure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butterfly structure of a length 8 Decimation in Time FFT for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 Structure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butterfly structure of a length 8 Decimation in Time FFT for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26" t="23976" r="27097" b="15253"/>
          <a:stretch/>
        </p:blipFill>
        <p:spPr>
          <a:xfrm>
            <a:off x="3013022" y="2233535"/>
            <a:ext cx="6145968" cy="44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2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 Structure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Decimation in Frequency is reverse of Decimation in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19" t="19841" r="29061" b="15351"/>
          <a:stretch/>
        </p:blipFill>
        <p:spPr>
          <a:xfrm>
            <a:off x="3440242" y="2173574"/>
            <a:ext cx="5299024" cy="44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9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Linear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order to obtain system response, we can multiply DFTs and take inverse DFT</a:t>
            </a:r>
          </a:p>
          <a:p>
            <a:pPr lvl="1"/>
            <a:r>
              <a:rPr lang="en-US" dirty="0"/>
              <a:t>Be careful, this is not the same as convolution in time, but rather cyclic convolution in time</a:t>
            </a:r>
          </a:p>
          <a:p>
            <a:r>
              <a:rPr lang="en-US" dirty="0"/>
              <a:t>Therefore, in order to perform linear convolution from DFTs, we must first zero pad signals in order to make wrap-around terms go to zero</a:t>
            </a:r>
          </a:p>
          <a:p>
            <a:r>
              <a:rPr lang="en-US" dirty="0"/>
              <a:t>If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has length N and </a:t>
            </a:r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 has length M, then the resulting convolution is of length N+M – 1</a:t>
            </a:r>
          </a:p>
          <a:p>
            <a:pPr lvl="1"/>
            <a:r>
              <a:rPr lang="en-US" dirty="0"/>
              <a:t>We must pad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with M – 1 zeros</a:t>
            </a:r>
          </a:p>
          <a:p>
            <a:pPr lvl="1"/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 with N – 1 zeros</a:t>
            </a:r>
          </a:p>
          <a:p>
            <a:r>
              <a:rPr lang="en-US" dirty="0"/>
              <a:t>This will allow multiplication of FFTs to produce linear convolution result from cyclic convolution</a:t>
            </a:r>
          </a:p>
          <a:p>
            <a:r>
              <a:rPr lang="en-US" dirty="0"/>
              <a:t>Note: we also typically do extra padding so that the signals are of power of 2 </a:t>
            </a:r>
            <a:r>
              <a:rPr lang="en-US"/>
              <a:t>length to </a:t>
            </a:r>
            <a:r>
              <a:rPr lang="en-US" dirty="0"/>
              <a:t>optimize </a:t>
            </a:r>
            <a:r>
              <a:rPr lang="en-US"/>
              <a:t>the 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6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Chapters 13 and 14 in Singer’s </a:t>
            </a:r>
            <a:r>
              <a:rPr lang="en-US" dirty="0" smtClean="0"/>
              <a:t>Textbook</a:t>
            </a:r>
          </a:p>
          <a:p>
            <a:r>
              <a:rPr lang="en-US" dirty="0" smtClean="0"/>
              <a:t>Overlap Add and Overlap Save Stuff @ Chapter </a:t>
            </a:r>
            <a:r>
              <a:rPr lang="en-US" smtClean="0"/>
              <a:t>14 Page 16+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Rate Conversion: </a:t>
            </a:r>
            <a:r>
              <a:rPr lang="en-US" dirty="0" err="1"/>
              <a:t>Upsampling</a:t>
            </a:r>
            <a:r>
              <a:rPr lang="en-US" dirty="0"/>
              <a:t>, </a:t>
            </a:r>
            <a:r>
              <a:rPr lang="en-US" dirty="0" err="1"/>
              <a:t>Downsampling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D/A: Review of Ideal and ZOH, </a:t>
            </a:r>
            <a:r>
              <a:rPr lang="en-US" dirty="0" err="1"/>
              <a:t>Upsampled</a:t>
            </a:r>
            <a:r>
              <a:rPr lang="en-US" dirty="0"/>
              <a:t> D/A</a:t>
            </a:r>
          </a:p>
          <a:p>
            <a:endParaRPr lang="en-US" dirty="0"/>
          </a:p>
          <a:p>
            <a:r>
              <a:rPr lang="en-US" dirty="0"/>
              <a:t>FFT: Decimation in Frequency and Time</a:t>
            </a:r>
          </a:p>
          <a:p>
            <a:endParaRPr lang="en-US" dirty="0"/>
          </a:p>
          <a:p>
            <a:r>
              <a:rPr lang="en-US" dirty="0"/>
              <a:t>Circular Convolution, Linear Convolution using FFT</a:t>
            </a:r>
          </a:p>
        </p:txBody>
      </p:sp>
    </p:spTree>
    <p:extLst>
      <p:ext uri="{BB962C8B-B14F-4D97-AF65-F5344CB8AC3E}">
        <p14:creationId xmlns:p14="http://schemas.microsoft.com/office/powerpoint/2010/main" val="60218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</a:t>
                </a:r>
                <a:r>
                  <a:rPr lang="en-US" dirty="0" err="1"/>
                  <a:t>upsample</a:t>
                </a:r>
                <a:r>
                  <a:rPr lang="en-US" dirty="0"/>
                  <a:t> by L, we will interpolate L – 1 zeros between each sample</a:t>
                </a:r>
              </a:p>
              <a:p>
                <a:pPr lvl="1"/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if n mod L = 0</a:t>
                </a:r>
              </a:p>
              <a:p>
                <a:pPr lvl="1"/>
                <a:r>
                  <a:rPr lang="en-US" dirty="0"/>
                  <a:t>0 else</a:t>
                </a:r>
              </a:p>
              <a:p>
                <a:r>
                  <a:rPr lang="en-US" dirty="0"/>
                  <a:t>What happens in the frequency domain?</a:t>
                </a:r>
              </a:p>
              <a:p>
                <a:pPr lvl="1"/>
                <a:r>
                  <a:rPr lang="en-US" dirty="0"/>
                  <a:t>Think about what happens when we oversample and signal, i.e. above Nyquist?</a:t>
                </a:r>
              </a:p>
              <a:p>
                <a:r>
                  <a:rPr lang="en-US" dirty="0"/>
                  <a:t>What does the frequency response look like after </a:t>
                </a:r>
                <a:r>
                  <a:rPr lang="en-US" dirty="0" err="1"/>
                  <a:t>upsampling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Shrink x-axis by factor of L</a:t>
                </a:r>
              </a:p>
              <a:p>
                <a:r>
                  <a:rPr lang="en-US" dirty="0"/>
                  <a:t>What should G</a:t>
                </a:r>
                <a:r>
                  <a:rPr lang="en-US" baseline="-25000" dirty="0"/>
                  <a:t>D</a:t>
                </a:r>
                <a:r>
                  <a:rPr lang="en-US" dirty="0"/>
                  <a:t>(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be in order to obtain a desirable frequency response?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Remove extra copies and correct amplitude for conservation of energy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680" t="40231" r="31226" b="48601"/>
          <a:stretch/>
        </p:blipFill>
        <p:spPr>
          <a:xfrm>
            <a:off x="2739461" y="5605480"/>
            <a:ext cx="6702430" cy="105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Ideal D/A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Want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we want to only take one copy of the DTFT</a:t>
                </a:r>
              </a:p>
              <a:p>
                <a:pPr lvl="1"/>
                <a:r>
                  <a:rPr lang="en-US" dirty="0"/>
                  <a:t>Thus, we should low-pass filter from </a:t>
                </a:r>
                <a14:m>
                  <m:oMath xmlns:m="http://schemas.openxmlformats.org/officeDocument/2006/math" xmlns="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  (domain of the central copy of the DTFT)</a:t>
                </a:r>
              </a:p>
              <a:p>
                <a:r>
                  <a:rPr lang="en-US" dirty="0"/>
                  <a:t>Inverse CTFT of </a:t>
                </a:r>
                <a14:m>
                  <m:oMath xmlns:m="http://schemas.openxmlformats.org/officeDocument/2006/math" xmlns="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 that multiplication in the frequency domain is convolution in the time domain</a:t>
                </a:r>
              </a:p>
              <a:p>
                <a:pPr lvl="1"/>
                <a:r>
                  <a:rPr lang="en-US" dirty="0"/>
                  <a:t>Thus,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𝑠𝑖𝑛𝑐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obtained by multiplying y[n] by an impulse train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534" t="42131" r="24891" b="19915"/>
          <a:stretch/>
        </p:blipFill>
        <p:spPr>
          <a:xfrm>
            <a:off x="2998032" y="4392118"/>
            <a:ext cx="5981076" cy="23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Zero-Order 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Ideal D/A is not practical because generating delta impulses is not achievable</a:t>
                </a:r>
              </a:p>
              <a:p>
                <a:r>
                  <a:rPr lang="en-US" dirty="0"/>
                  <a:t>Zero-Order Hold (ZOH) gives us a suitable approximation to the Ideal D/A</a:t>
                </a:r>
              </a:p>
              <a:p>
                <a:r>
                  <a:rPr lang="en-US" dirty="0"/>
                  <a:t>The ZOH multiplies each sample by a rectangular pulse of width T (our sampling rate)</a:t>
                </a:r>
              </a:p>
              <a:p>
                <a:pPr lvl="1"/>
                <a:r>
                  <a:rPr lang="en-US" dirty="0"/>
                  <a:t>Thus, </a:t>
                </a:r>
                <a14:m>
                  <m:oMath xmlns:m="http://schemas.openxmlformats.org/officeDocument/2006/math" xmlns="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rectangular pulse provided by the ZOH</a:t>
                </a:r>
              </a:p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an analog filter that corrects the distortion presented by the ZOH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782" t="46586" r="26933" b="38222"/>
          <a:stretch/>
        </p:blipFill>
        <p:spPr>
          <a:xfrm>
            <a:off x="2196057" y="4429593"/>
            <a:ext cx="7773475" cy="16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Upsampled</a:t>
            </a:r>
            <a:r>
              <a:rPr lang="en-US" dirty="0"/>
              <a:t> D/A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prior to D/A conversion can make recovery simpler</a:t>
            </a:r>
          </a:p>
          <a:p>
            <a:pPr lvl="1"/>
            <a:r>
              <a:rPr lang="en-US" dirty="0"/>
              <a:t>i.e. Compensator F</a:t>
            </a:r>
            <a:r>
              <a:rPr lang="en-US" baseline="-25000" dirty="0"/>
              <a:t>a</a:t>
            </a:r>
            <a:r>
              <a:rPr lang="en-US" dirty="0"/>
              <a:t>(</a:t>
            </a:r>
            <a:r>
              <a:rPr lang="el-GR" dirty="0"/>
              <a:t>Ω</a:t>
            </a:r>
            <a:r>
              <a:rPr lang="en-US" dirty="0"/>
              <a:t>) can be simpler to implement</a:t>
            </a:r>
          </a:p>
          <a:p>
            <a:r>
              <a:rPr lang="en-US" dirty="0" err="1"/>
              <a:t>Upsampling</a:t>
            </a:r>
            <a:r>
              <a:rPr lang="en-US" dirty="0"/>
              <a:t> effectively increases our sampling frequency, thus our ZOH pulse can be narrower and give us a better staircase approximation</a:t>
            </a:r>
          </a:p>
          <a:p>
            <a:r>
              <a:rPr lang="en-US" dirty="0"/>
              <a:t>This ‘smoother staircase’ will be easier to rectify with the compensator</a:t>
            </a:r>
          </a:p>
          <a:p>
            <a:pPr lvl="1"/>
            <a:r>
              <a:rPr lang="en-US" dirty="0"/>
              <a:t>i.e. the </a:t>
            </a:r>
            <a:r>
              <a:rPr lang="en-US"/>
              <a:t>transition bandwidth will be larger</a:t>
            </a:r>
            <a:endParaRPr lang="en-US" dirty="0"/>
          </a:p>
          <a:p>
            <a:r>
              <a:rPr lang="en-US" dirty="0"/>
              <a:t>In the frequency domain, we see the frequency axis compress by L; however, the analog frequencies upon recovery do not change!</a:t>
            </a:r>
          </a:p>
        </p:txBody>
      </p:sp>
    </p:spTree>
    <p:extLst>
      <p:ext uri="{BB962C8B-B14F-4D97-AF65-F5344CB8AC3E}">
        <p14:creationId xmlns:p14="http://schemas.microsoft.com/office/powerpoint/2010/main" val="160658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</a:t>
                </a:r>
                <a:r>
                  <a:rPr lang="en-US" dirty="0" err="1"/>
                  <a:t>downsample</a:t>
                </a:r>
                <a:r>
                  <a:rPr lang="en-US" dirty="0"/>
                  <a:t> by D, we keep every </a:t>
                </a:r>
                <a:r>
                  <a:rPr lang="en-US" dirty="0" err="1"/>
                  <a:t>D</a:t>
                </a:r>
                <a:r>
                  <a:rPr lang="en-US" baseline="30000" dirty="0" err="1"/>
                  <a:t>th</a:t>
                </a:r>
                <a:r>
                  <a:rPr lang="en-US" dirty="0"/>
                  <a:t> sample (decimate the rest)</a:t>
                </a:r>
              </a:p>
              <a:p>
                <a:pPr lvl="1"/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happens in the frequency domain?</a:t>
                </a:r>
              </a:p>
              <a:p>
                <a:pPr lvl="1"/>
                <a:r>
                  <a:rPr lang="en-US" dirty="0"/>
                  <a:t>Frequency response stretches by a factor of D</a:t>
                </a:r>
              </a:p>
              <a:p>
                <a:pPr lvl="1"/>
                <a:r>
                  <a:rPr lang="en-US" dirty="0"/>
                  <a:t>Amplitude reduces by a factor of D (think conservation of energy)</a:t>
                </a:r>
              </a:p>
              <a:p>
                <a:r>
                  <a:rPr lang="en-US" dirty="0"/>
                  <a:t>Anti-aliasing filter prevents </a:t>
                </a:r>
                <a:r>
                  <a:rPr lang="en-US" dirty="0" err="1"/>
                  <a:t>downsampling</a:t>
                </a:r>
                <a:r>
                  <a:rPr lang="en-US" dirty="0"/>
                  <a:t> from aliasing our signal</a:t>
                </a:r>
              </a:p>
              <a:p>
                <a:pPr lvl="1"/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𝐿𝑃𝐹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60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Computational efficient implementation of the DFT</a:t>
                </a:r>
              </a:p>
              <a:p>
                <a:pPr lvl="1"/>
                <a:r>
                  <a:rPr lang="en-US" dirty="0"/>
                  <a:t>Ordinary DFT requires N</a:t>
                </a:r>
                <a:r>
                  <a:rPr lang="en-US" baseline="30000" dirty="0"/>
                  <a:t>2</a:t>
                </a:r>
                <a:r>
                  <a:rPr lang="en-US" dirty="0"/>
                  <a:t> multiplies and N(N – 1) adds</a:t>
                </a:r>
              </a:p>
              <a:p>
                <a:pPr lvl="1"/>
                <a:r>
                  <a:rPr lang="en-US" dirty="0"/>
                  <a:t>FFT requires only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computations</a:t>
                </a:r>
              </a:p>
              <a:p>
                <a:r>
                  <a:rPr lang="en-US" dirty="0"/>
                  <a:t>Two main forms of FFT</a:t>
                </a:r>
              </a:p>
              <a:p>
                <a:pPr lvl="1"/>
                <a:r>
                  <a:rPr lang="en-US" dirty="0"/>
                  <a:t>Decimation in Time</a:t>
                </a:r>
              </a:p>
              <a:p>
                <a:pPr lvl="1"/>
                <a:r>
                  <a:rPr lang="en-US" dirty="0"/>
                  <a:t>Decimation in Frequency</a:t>
                </a:r>
              </a:p>
              <a:p>
                <a:r>
                  <a:rPr lang="en-US" dirty="0"/>
                  <a:t>We will consider the Radix 2 FFT, but other Radices may be used</a:t>
                </a:r>
              </a:p>
              <a:p>
                <a:r>
                  <a:rPr lang="en-US" dirty="0"/>
                  <a:t>Use Butterfly Structures to represent multiplies and adds</a:t>
                </a:r>
              </a:p>
              <a:p>
                <a:pPr marL="4500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00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Decimation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Divide sequence into two groups</a:t>
                </a:r>
              </a:p>
              <a:p>
                <a:pPr lvl="1"/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Before we continue, remember that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can form the first half of the DFT from these two sequences</a:t>
                </a:r>
              </a:p>
              <a:p>
                <a:pPr lvl="1"/>
                <a14:m>
                  <m:oMath xmlns:m="http://schemas.openxmlformats.org/officeDocument/2006/math" xmlns="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the second half…</a:t>
                </a:r>
              </a:p>
              <a:p>
                <a:pPr lvl="1"/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Continually halve the sequences until you reach size 2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25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846</TotalTime>
  <Words>1265</Words>
  <Application>Microsoft Macintosh PowerPoint</Application>
  <PresentationFormat>Custom</PresentationFormat>
  <Paragraphs>92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Slate</vt:lpstr>
      <vt:lpstr>HKN ECE 310 Quiz 6 Review Session</vt:lpstr>
      <vt:lpstr>Topics</vt:lpstr>
      <vt:lpstr>Upsampling</vt:lpstr>
      <vt:lpstr>Review: Ideal D/A</vt:lpstr>
      <vt:lpstr>Review: Zero-Order Hold</vt:lpstr>
      <vt:lpstr>Upsampled D/A</vt:lpstr>
      <vt:lpstr>Downsampling</vt:lpstr>
      <vt:lpstr>Fast Fourier Transform</vt:lpstr>
      <vt:lpstr>Decimation in Time</vt:lpstr>
      <vt:lpstr>Decimation in Frequency</vt:lpstr>
      <vt:lpstr>Butterfly Structure Exercise</vt:lpstr>
      <vt:lpstr>Butterfly Structure Exercise</vt:lpstr>
      <vt:lpstr>Butterfly Structure Exercise</vt:lpstr>
      <vt:lpstr>Fast Linear Convolution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HKN ECE 310 Exam 4 Review Session</dc:title>
  <dc:creator>Corey Snyder</dc:creator>
  <cp:lastModifiedBy>Matt Schuele</cp:lastModifiedBy>
  <cp:revision>30</cp:revision>
  <dcterms:created xsi:type="dcterms:W3CDTF">2016-04-29T15:09:35Z</dcterms:created>
  <dcterms:modified xsi:type="dcterms:W3CDTF">2016-11-16T02:32:19Z</dcterms:modified>
</cp:coreProperties>
</file>